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1"/>
  </p:notesMasterIdLst>
  <p:handoutMasterIdLst>
    <p:handoutMasterId r:id="rId12"/>
  </p:handoutMasterIdLst>
  <p:sldIdLst>
    <p:sldId id="284" r:id="rId2"/>
    <p:sldId id="268" r:id="rId3"/>
    <p:sldId id="257" r:id="rId4"/>
    <p:sldId id="258" r:id="rId5"/>
    <p:sldId id="263" r:id="rId6"/>
    <p:sldId id="283" r:id="rId7"/>
    <p:sldId id="280" r:id="rId8"/>
    <p:sldId id="281" r:id="rId9"/>
    <p:sldId id="282" r:id="rId10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9900"/>
    <a:srgbClr val="FF3300"/>
    <a:srgbClr val="FF66FF"/>
    <a:srgbClr val="CC99FF"/>
    <a:srgbClr val="4D4D4D"/>
    <a:srgbClr val="0000FF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7051" autoAdjust="0"/>
  </p:normalViewPr>
  <p:slideViewPr>
    <p:cSldViewPr>
      <p:cViewPr varScale="1">
        <p:scale>
          <a:sx n="106" d="100"/>
          <a:sy n="106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04" y="-108"/>
      </p:cViewPr>
      <p:guideLst>
        <p:guide orient="horz" pos="3132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8204A-5658-4D54-8E52-2A167710C9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9052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7359" cy="447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281"/>
            <a:ext cx="2929052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A7FF2-3161-4E7B-817D-AE2FC82629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3E51-514B-4135-BED2-930A6BB3D66C}" type="slidenum">
              <a:rPr lang="ru-RU"/>
              <a:pPr/>
              <a:t>2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76FFB-9CDB-4CE3-B235-A93A9AE9A266}" type="slidenum">
              <a:rPr lang="ru-RU"/>
              <a:pPr/>
              <a:t>3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F1CEA-374D-497D-8E60-6B906E49E8EC}" type="slidenum">
              <a:rPr lang="ru-RU"/>
              <a:pPr/>
              <a:t>4</a:t>
            </a:fld>
            <a:endParaRPr 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C93D3-D8BE-4FA0-BA16-C4CF15640DC2}" type="slidenum">
              <a:rPr lang="ru-RU"/>
              <a:pPr/>
              <a:t>5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D887CC-3706-4095-A4AF-5184679F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73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85436-798B-44FC-B47D-4B5B3CA09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335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D8A2-BD9F-416D-9910-40AB119453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21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973E5A-A6AB-4EBD-AC90-2BF6A1646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78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917F-C3F2-4D09-8F9D-A2FD7F66BF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1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6896-F270-48AB-849A-68A600DF5F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04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FC5B-29B7-4CFF-8595-00B2A714AD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300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4CB1-B577-4016-BA37-E6B8FE80A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69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D9D64-05BA-4F6B-B3AB-CA8A59C8F6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068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1184-51E5-4054-98B2-1E44515A4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74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674571-AFCA-45C9-8E17-CAFE4BBB8E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80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952209C-AC45-42BB-A467-479592092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2160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E1C416F-422F-404C-82B9-43B4B660FB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92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5650" y="1556792"/>
            <a:ext cx="7632700" cy="4033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9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4320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>
                <a:latin typeface="Bookman Old Style" pitchFamily="18" charset="0"/>
              </a:rPr>
              <a:t>Основные результаты научной деятельности</a:t>
            </a:r>
          </a:p>
          <a:p>
            <a:pPr algn="ctr"/>
            <a:r>
              <a:rPr lang="ru-RU" sz="3600" b="1" dirty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Российского государственного гидрометеорологического университета</a:t>
            </a:r>
          </a:p>
          <a:p>
            <a:pPr algn="ctr"/>
            <a:r>
              <a:rPr lang="ru-RU" sz="3600" b="1" dirty="0">
                <a:latin typeface="Bookman Old Style" pitchFamily="18" charset="0"/>
              </a:rPr>
              <a:t>в 20</a:t>
            </a:r>
            <a:r>
              <a:rPr lang="en-US" sz="3600" b="1" dirty="0">
                <a:latin typeface="Bookman Old Style" pitchFamily="18" charset="0"/>
              </a:rPr>
              <a:t>1</a:t>
            </a:r>
            <a:r>
              <a:rPr lang="ru-RU" sz="3600" b="1" dirty="0">
                <a:latin typeface="Bookman Old Style" pitchFamily="18" charset="0"/>
              </a:rPr>
              <a:t>5 году</a:t>
            </a:r>
          </a:p>
        </p:txBody>
      </p:sp>
    </p:spTree>
    <p:extLst>
      <p:ext uri="{BB962C8B-B14F-4D97-AF65-F5344CB8AC3E}">
        <p14:creationId xmlns="" xmlns:p14="http://schemas.microsoft.com/office/powerpoint/2010/main" val="38919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47" name="Rectangle 47"/>
          <p:cNvSpPr>
            <a:spLocks noGrp="1" noChangeArrowheads="1"/>
          </p:cNvSpPr>
          <p:nvPr>
            <p:ph type="title"/>
          </p:nvPr>
        </p:nvSpPr>
        <p:spPr>
          <a:xfrm>
            <a:off x="457200" y="359742"/>
            <a:ext cx="8229600" cy="576263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Основные научные направления </a:t>
            </a:r>
            <a:r>
              <a:rPr lang="ru-RU" sz="2400" b="1" dirty="0">
                <a:solidFill>
                  <a:srgbClr val="FF3300"/>
                </a:solidFill>
                <a:latin typeface="Bookman Old Style" pitchFamily="18" charset="0"/>
              </a:rPr>
              <a:t>РГГМУ</a:t>
            </a:r>
            <a:endParaRPr lang="ru-RU" sz="2800" b="1" dirty="0">
              <a:solidFill>
                <a:srgbClr val="FF3300"/>
              </a:solidFill>
              <a:latin typeface="Bookman Old Style" pitchFamily="18" charset="0"/>
            </a:endParaRPr>
          </a:p>
        </p:txBody>
      </p:sp>
      <p:graphicFrame>
        <p:nvGraphicFramePr>
          <p:cNvPr id="77091" name="Group 2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235935945"/>
              </p:ext>
            </p:extLst>
          </p:nvPr>
        </p:nvGraphicFramePr>
        <p:xfrm>
          <a:off x="1080293" y="908720"/>
          <a:ext cx="6983413" cy="5775326"/>
        </p:xfrm>
        <a:graphic>
          <a:graphicData uri="http://schemas.openxmlformats.org/drawingml/2006/table">
            <a:tbl>
              <a:tblPr/>
              <a:tblGrid>
                <a:gridCol w="441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420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Название научного направления (научной школы)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Охрана окружающей среды, мониторинг, моделирование возникновения и развития природных и техногенных процессов на водных объектах и в атмосфере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Теоретические и экспериментальные исследования гидрофизических, гидрохимических и гидробиологических процессов в морях и прибрежных зонах.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Изучение динамики водных ресурсов и качества вод в условиях естественного развития гидрометеорологических процессов с целью создания системы наиболее рационального использования и охраны поверхностных вод суши.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Исследования атмосферных процессов и явлений, оценка изменений климата под влиянием естественных и антропогенных факторов в интересах обеспечения народного хозяйства и охраны окружающей среды.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диагностических и прогностических моделей развития природных и техногенных катастрофических ситуаций на водных объектах и в приземном слое атмосферы.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Многосенсорные геоинформационные системы дистанционного мониторинга окружающей среды. Технологии сбора, обработки, преобразования и моделирования геоинформации, информационная безопасность в геоинформационных системах.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Экономика и управление народным хозяйством, управление инновациями с учетом природных факторов, экономика природопользования.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Изучение текстовых лексико-грамматических и семантико-синтаксических особенностей подъязыка гидрометеорологии. Исследование научной, информационной и официально-деловой речи.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Изучение системы комплексного управления прибрежными зонами морей России, устойчивого социально-экономического развития прибрежных территорий, рационального использования природных ресурсов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06413" y="404664"/>
            <a:ext cx="8139112" cy="7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Сводные сведения о выполнении НИР</a:t>
            </a:r>
            <a:b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Bookman Old Style" pitchFamily="18" charset="0"/>
              </a:rPr>
              <a:t>в 2015 году</a:t>
            </a:r>
          </a:p>
        </p:txBody>
      </p:sp>
      <p:graphicFrame>
        <p:nvGraphicFramePr>
          <p:cNvPr id="7064" name="Group 9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713085588"/>
              </p:ext>
            </p:extLst>
          </p:nvPr>
        </p:nvGraphicFramePr>
        <p:xfrm>
          <a:off x="435918" y="1484784"/>
          <a:ext cx="8209607" cy="4541520"/>
        </p:xfrm>
        <a:graphic>
          <a:graphicData uri="http://schemas.openxmlformats.org/drawingml/2006/table">
            <a:tbl>
              <a:tblPr/>
              <a:tblGrid>
                <a:gridCol w="6393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54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5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890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5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Источник финансирования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Количество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тыс. руб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федерального бюджета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77 966,9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Министерство образования и науки РФ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67 248,3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РФФИ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5 470,0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РГНФ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7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1.4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РНФ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5 048,6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Средства бюджета Субъекта Федерации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4 380,3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4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Хоздоговорные НИР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11 896,1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Прочие целевые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(в т.ч.  гранты РГО)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2 300, 0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6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Международные проекты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12 092,2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man Old Style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man Old Style" pitchFamily="18" charset="0"/>
                        </a:rPr>
                        <a:t>42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ookman Old Style" pitchFamily="18" charset="0"/>
                        </a:rPr>
                        <a:t>108 635,5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97867" y="260648"/>
            <a:ext cx="6948264" cy="2877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Сведения по НИР за 2015 год (по структурным подразделениям РГГМУ)</a:t>
            </a:r>
          </a:p>
        </p:txBody>
      </p:sp>
      <p:graphicFrame>
        <p:nvGraphicFramePr>
          <p:cNvPr id="60415" name="Group 20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76768724"/>
              </p:ext>
            </p:extLst>
          </p:nvPr>
        </p:nvGraphicFramePr>
        <p:xfrm>
          <a:off x="179511" y="692696"/>
          <a:ext cx="8856984" cy="5716912"/>
        </p:xfrm>
        <a:graphic>
          <a:graphicData uri="http://schemas.openxmlformats.org/drawingml/2006/table">
            <a:tbl>
              <a:tblPr/>
              <a:tblGrid>
                <a:gridCol w="1900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5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71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12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105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3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31207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4677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16528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</a:tblGrid>
              <a:tr h="9142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Факультет</a:t>
                      </a:r>
                    </a:p>
                  </a:txBody>
                  <a:tcPr marL="36000" marR="36000" marT="540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Министерство образования и науки Российской Федерации 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РФФИ, 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РГНФ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РНФ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Хоз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договорные НИР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Прочие целевые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Междун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проекты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ВСЕГО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9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объем, 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объем, т.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руб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объем, т.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Объем, тыс. руб.</a:t>
                      </a:r>
                    </a:p>
                  </a:txBody>
                  <a:tcPr marL="54000" marR="54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Метеорологический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2 328,7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5 928,0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10 257,3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Гидрологический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2 020,3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</a:rPr>
                        <a:t>2 020,3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Океанологический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11 156,0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1 163,9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1 500,0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14 509,9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 и ФПС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800,0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6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 и ГТ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1 719,0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1 719,0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0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Департамент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НИиПР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в том числе: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50 024, 3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3 900, 0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13 112,5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298,3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12 092,1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79 129,1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Институт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АиС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2 145,0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1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2 145,0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6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ИГЭИ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31 000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12 480,3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43 480, 3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7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ЛСО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12 395,7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3 900,0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itchFamily="18" charset="0"/>
                        </a:rPr>
                        <a:t>16 295,7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6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Кафедра русского языка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200,0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90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ВСЕГО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248,3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10 718,6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16 276,4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2 300,0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12 012,6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108 635,5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2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215106" y="188640"/>
            <a:ext cx="8713788" cy="47625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Результативность научных исследований в</a:t>
            </a:r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 2015 году</a:t>
            </a:r>
          </a:p>
        </p:txBody>
      </p:sp>
      <p:graphicFrame>
        <p:nvGraphicFramePr>
          <p:cNvPr id="57670" name="Group 32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28430587"/>
              </p:ext>
            </p:extLst>
          </p:nvPr>
        </p:nvGraphicFramePr>
        <p:xfrm>
          <a:off x="755576" y="836712"/>
          <a:ext cx="7991475" cy="5645410"/>
        </p:xfrm>
        <a:graphic>
          <a:graphicData uri="http://schemas.openxmlformats.org/drawingml/2006/table">
            <a:tbl>
              <a:tblPr/>
              <a:tblGrid>
                <a:gridCol w="6264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Монографии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Учебники и учебные пособия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Научные статьи, всего,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 том числе опубликованные в изданиях:                                                                        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350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в зарубежных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- российских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Публикации в изданиях , включенных в РИНЦ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431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Сборники научных трудов , всего,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 том числе: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306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международных и всероссийских конференций, симпозиумов и т.п.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- другие сборники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Заявки на объекты промышленной собственности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Патенты России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Свидетельства  о государственной регистрации программ для ЭВМ, баз данных, выданные Роспатентом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Выставки, в которых участвовали работники вуза, всего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        - в том числе международных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Bookman Old Style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1535016648"/>
              </p:ext>
            </p:extLst>
          </p:nvPr>
        </p:nvGraphicFramePr>
        <p:xfrm>
          <a:off x="91292" y="908720"/>
          <a:ext cx="8961415" cy="569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7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31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7556">
                  <a:extLst>
                    <a:ext uri="{9D8B030D-6E8A-4147-A177-3AD203B41FA5}">
                      <a16:colId xmlns="" xmlns:a16="http://schemas.microsoft.com/office/drawing/2014/main" val="2502074551"/>
                    </a:ext>
                  </a:extLst>
                </a:gridCol>
                <a:gridCol w="82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1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  <a:endParaRPr lang="ru-RU" sz="1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2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ПЗ14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цитирований публикаций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последние 5 лет, индексируемых в системе научного цитирования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164,18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134,97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цитирований публикаций за последние 5 лет, индексируемых в системе научного цитирования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155,06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232,52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цитирований публикаций за последние 5 лет, индексируемых в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РИНЦ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90,16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126,99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Число публикаций организации, индексируемых в системе научного цитирования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Science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12,63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18,71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Число публикаций организации, индексируемых в системе научного цитирования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12,63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18,10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Число публикаций организации, индексируемых системе научного цитирования РИНЦ,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79,99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132,21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1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Общий объем НИОКР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108 163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108 635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Доходы от НИОКР в расчете на одного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122,41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379,45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99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333,24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НПР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защитивших диссертации в общей численности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5,91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научных журналов, в том числе электронных, издаваемых образовательной организацией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Количество полученных грантов за отчетный год в расчете на 100 НПР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10,88</a:t>
                      </a:r>
                    </a:p>
                  </a:txBody>
                  <a:tcPr marL="24130" marR="24130" marT="15875" marB="15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-738664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показателям мониторинга эффективности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деятельности РГГМУ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174716121"/>
              </p:ext>
            </p:extLst>
          </p:nvPr>
        </p:nvGraphicFramePr>
        <p:xfrm>
          <a:off x="395536" y="798262"/>
          <a:ext cx="8424937" cy="550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2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48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НИР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Руковод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проекта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методов исследования системы океан - атмосфера на основе совместного использования данных спутниковых измерений и моделирования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Заболотских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Совместное воздействие стратосферной циркуляции и теплового состояния океана на формирование длительных аномалий погоды и изменения климата.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Угрюмов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А.И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Исследование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экосистемных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процессов и явлений в Балтийском море в условиях меняющегося климата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Еремина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Т.Р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Адаптация математических моделей формирования вероятностных характеристик многолетних видов речного стока к физико-географическим условиям России для целей обеспечения устойчивости их решений при моделировании и прогнозировании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Коваленко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В.В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научных основ инновационных технологий  комплексного мониторинга и прогнозирования состояния окружающей среды, являющихся базовыми для создания национальной арктической системы управления экологическими рисками, обусловленными климатическими факторами, включая черный углерод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black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carbon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), для повышения эффективности при рациональном природопользовании в арктических и субарктических регионах России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Абрамов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В.М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Разработки и развитие методов, моделей и систем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геоинформационного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управления пространственно-распределенными объектами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Истомин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Е.П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 новых методов исследования морской среды на основе спутниковых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мульти-поляризационных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радиолокационных измерений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Кудрявцев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В.Н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7440188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151931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Научно-исследовательские работы базовой и проектной частей</a:t>
            </a:r>
          </a:p>
          <a:p>
            <a:pPr algn="ctr"/>
            <a:r>
              <a:rPr lang="ru-RU" b="1" dirty="0"/>
              <a:t>государственного задания Минобрнауки России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1270" y="6333568"/>
            <a:ext cx="9175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Объем НИР государственного задания в 2015 г. составил 19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242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,2 тыс. руб.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276121606"/>
              </p:ext>
            </p:extLst>
          </p:nvPr>
        </p:nvGraphicFramePr>
        <p:xfrm>
          <a:off x="2" y="785046"/>
          <a:ext cx="9114501" cy="6019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39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7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01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результат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значение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Характеристика причин отклонения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планируемых к защите диссертаций на соискание ученой степени кандидата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планируемых к защите диссертаций на соискание ученой степени доктора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монографий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учебников и учебных пособий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проекту № 2573 вместо запланированного учебника была издана монография: Александров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В.Я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., Угрюмов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А.И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"Климат арктического полуострова и его изменения"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статей в научных журналах индексируемых в базе данных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Web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of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Science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статей в научных журналах индексируемых в базе данных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Scopus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Тезисы докладов конференций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созданных в рамках реализации проекта результатов интеллектуальной деятельности, имеющих государственную регистрацию и (или) правовую охрану в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проекту № 2573 регистрация объекта интеллектуальной собственности запланирована на первую половину 2016 года. По проекту № 1223 подано две заявки, получена регистрация в январе 2016 г.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540" y="1166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выполнении показателей НИР базовой части</a:t>
            </a:r>
          </a:p>
          <a:p>
            <a:pPr algn="ctr"/>
            <a:r>
              <a:rPr lang="ru-RU" b="1" dirty="0"/>
              <a:t>государственного задания за 2015 год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4144703070"/>
              </p:ext>
            </p:extLst>
          </p:nvPr>
        </p:nvGraphicFramePr>
        <p:xfrm>
          <a:off x="431540" y="1772816"/>
          <a:ext cx="8424000" cy="356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1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0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7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результат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значение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Характеристика причин отклонения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планируемых к защите диссертаций на соискание ученой степени кандидата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планируемых к защите диссертаций на соискание ученой степени доктора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статей в научных журналах индексируемых в базе данных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Web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of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Science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статей в научных журналах индексируемых в базе данных Scopus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созданных в рамках реализации проекта результатов интеллектуальной деятельности, имеющих государственную регистрацию и (или) правовую охрану в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63588" y="47667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выполнении показателей НИР конкурсной части государственного задания за 2015 год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11019</TotalTime>
  <Words>1327</Words>
  <Application>Microsoft Office PowerPoint</Application>
  <PresentationFormat>Экран (4:3)</PresentationFormat>
  <Paragraphs>381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Метрополия</vt:lpstr>
      <vt:lpstr>Слайд 1</vt:lpstr>
      <vt:lpstr>Основные научные направления РГГМУ</vt:lpstr>
      <vt:lpstr>Сводные сведения о выполнении НИР в 2015 году</vt:lpstr>
      <vt:lpstr>Сведения по НИР за 2015 год (по структурным подразделениям РГГМУ)</vt:lpstr>
      <vt:lpstr>Результативность научных исследований в 2015 году</vt:lpstr>
      <vt:lpstr>Слайд 6</vt:lpstr>
      <vt:lpstr>Слайд 7</vt:lpstr>
      <vt:lpstr>Слайд 8</vt:lpstr>
      <vt:lpstr>Слайд 9</vt:lpstr>
    </vt:vector>
  </TitlesOfParts>
  <Company>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сессия Ученого совета РГГМУ</dc:title>
  <dc:creator>NIS-1</dc:creator>
  <cp:lastModifiedBy>tops</cp:lastModifiedBy>
  <cp:revision>836</cp:revision>
  <dcterms:created xsi:type="dcterms:W3CDTF">2005-01-24T09:09:37Z</dcterms:created>
  <dcterms:modified xsi:type="dcterms:W3CDTF">2017-03-01T06:33:34Z</dcterms:modified>
</cp:coreProperties>
</file>